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95" r:id="rId3"/>
    <p:sldId id="323" r:id="rId4"/>
    <p:sldId id="324" r:id="rId5"/>
    <p:sldId id="322" r:id="rId6"/>
    <p:sldId id="321" r:id="rId7"/>
    <p:sldId id="297" r:id="rId8"/>
    <p:sldId id="261" r:id="rId9"/>
    <p:sldId id="279" r:id="rId10"/>
    <p:sldId id="278" r:id="rId11"/>
    <p:sldId id="280" r:id="rId12"/>
    <p:sldId id="262" r:id="rId13"/>
    <p:sldId id="263" r:id="rId14"/>
    <p:sldId id="265" r:id="rId15"/>
    <p:sldId id="264" r:id="rId16"/>
    <p:sldId id="260" r:id="rId17"/>
    <p:sldId id="284" r:id="rId18"/>
    <p:sldId id="340" r:id="rId19"/>
    <p:sldId id="341" r:id="rId20"/>
    <p:sldId id="269" r:id="rId21"/>
    <p:sldId id="266" r:id="rId22"/>
    <p:sldId id="285" r:id="rId23"/>
    <p:sldId id="343" r:id="rId24"/>
    <p:sldId id="344" r:id="rId25"/>
    <p:sldId id="277" r:id="rId26"/>
    <p:sldId id="345" r:id="rId27"/>
    <p:sldId id="300" r:id="rId28"/>
    <p:sldId id="301" r:id="rId29"/>
    <p:sldId id="302" r:id="rId30"/>
    <p:sldId id="303" r:id="rId31"/>
    <p:sldId id="305" r:id="rId32"/>
    <p:sldId id="346" r:id="rId33"/>
    <p:sldId id="306" r:id="rId34"/>
    <p:sldId id="259" r:id="rId35"/>
    <p:sldId id="294" r:id="rId36"/>
    <p:sldId id="336" r:id="rId37"/>
    <p:sldId id="338" r:id="rId38"/>
    <p:sldId id="339" r:id="rId39"/>
    <p:sldId id="298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17" r:id="rId48"/>
    <p:sldId id="319" r:id="rId49"/>
    <p:sldId id="320" r:id="rId50"/>
    <p:sldId id="335" r:id="rId51"/>
    <p:sldId id="334" r:id="rId52"/>
    <p:sldId id="332" r:id="rId53"/>
    <p:sldId id="333" r:id="rId54"/>
    <p:sldId id="307" r:id="rId55"/>
    <p:sldId id="292" r:id="rId56"/>
    <p:sldId id="268" r:id="rId57"/>
    <p:sldId id="276" r:id="rId58"/>
    <p:sldId id="275" r:id="rId59"/>
    <p:sldId id="272" r:id="rId60"/>
    <p:sldId id="27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9B3A00"/>
    <a:srgbClr val="8E3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4660"/>
  </p:normalViewPr>
  <p:slideViewPr>
    <p:cSldViewPr snapToGrid="0">
      <p:cViewPr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13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0 347,'0'0,"0"-1,0 1,0-1,0 1,0-1,1 1,-1 0,0-1,0 1,0-1,0 1,1-1,-1 1,0 0,0-1,1 1,-1 0,0-1,0 1,1 0,-1-1,0 1,1 0,-1 0,1-1,-1 1,0 0,1 0,-1 0,1-1,-1 1,1 0,-1 0,1 0,16-7,0 1,0 1,1 0,19-2,6-1,380-67,507-24,442 49,-965 41,441-16,937-14,-180 116,-1194-22,-274-28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41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24 594,'25'2,"-1"0,0 2,0 1,-1 1,34 13,-34-10,1-2,1 0,-1-2,1-1,25 2,-7-3,1 2,72 18,12 2,87-10,-117-11,74 19,-117-14,93 6,487-16,-605-1,0-1,0-2,-1-1,52-17,35-7,-90 26,44 0,-51 4,-1-1,1 0,0-2,34-9,-8 0,1 2,64-7,34-6,-99 16,0 1,0 3,54 2,-41 1,76-10,-105 6,82-12,193-5,-139 10,-36 0,285 10,-217 2,-127 3,0 2,91 22,-92-14,-1-4,101 4,-82-13,-38 1,0-2,69-10,-30-11,-62 14,-1 1,53-6,-34 8,64-15,5-2,-11 13,-61 6,-1-1,54-13,-48 6,0 3,80-4,97 12,-82 2,1570-3,-1673 2,54 9,-52-5,52 1,131 12,-14 0,239-37,-3-37,-410 50,65-9,148-41,-239 53,0 0,0 0,1 1,-1 0,0 1,0 0,0 0,1 1,-1 0,14 4,5 4,-2 0,30 15,-32-13,0-1,51 14,8-7,1-3,0-4,1-4,130-7,-188-4,1-1,-2-1,1-1,27-13,5-1,185-62,-188 64,0-1,70-16,-72 24,1 2,0 3,85-2,328 12,-451-1,-1 2,0 0,0 1,0 0,-1 1,1 1,-1 1,25 14,48 19,-41-27,0-2,81 8,-81-13,-39-5,239 43,-160-26,-59-13,0 0,-1 2,0 1,28 13,-4-3,-148-16,45-4,0 4,1 1,-98 20,115-17,-1-1,-43 1,-30 4,22 13,62-16,-45 9,17-6,-62 20,-16 3,74-19,-92 36,121-40,-157 70,-43 15,33-47,145-38,-9 6,42-10,-1-1,0-1,-22 2,-130 19,113-15,0-2,-64 1,-655-11,749 0,1-1,0-1,0-1,0-1,-31-13,-48-12,-361-44,62 13,271 47,96 12,-46-7,46 5,-46-2,7 7,-106-14,109 4,-119-23,134 24,-1 2,0 3,-105 6,55 0,56-2,0 2,0 3,1 2,-51 13,73-13,-15 4,0 1,0 3,-67 32,68-26,0-1,-1-3,-1-1,0-2,-1-2,-87 10,34-1,73-13,0-2,-52 5,-605-7,357-7,167 1,-172 5,219 9,-51 1,32-11,-250-5,330-3,2-2,-1-2,-59-21,-47-10,-2 1,-269-109,327 111,76 29,-4-3,-1 1,-1 1,1 2,-2 0,1 3,-59-5,-9 10,-148 3,138 8,-47 2,85-10,-124 21,121-12,33-7,-4 1,0 1,0 2,1 2,-51 20,55-14,0-2,-1-2,-1-1,0-2,-1-2,0-1,0-3,-45 0,20-6,-1 3,1 2,-114 22,128-15,-1-2,-1-3,1-2,-105-8,129 0,0-1,0-2,1-1,0-1,-38-19,-35-12,-136-57,81 31,79 45,63 19,1 0,0-1,0 0,1-1,-1-1,1 0,-15-10,26 15,0 0,1 0,-1 0,1 0,-1-1,1 1,-1 0,1-1,0 1,-1-1,1 1,0-1,0 0,0 0,1 1,-1-1,0 0,1 0,-1 0,1 0,-1 0,1 0,0-3,1 3,0 0,0 0,0 0,0 0,0 0,0 0,1 0,-1 0,1 1,-1-1,1 1,0-1,-1 1,1-1,0 1,0 0,2-1,14-6,-1 0,1 1,33-7,-39 11,112-24,-72 18,71-24,-55 11,1 4,91-13,-106 21,-33 6,0 0,30-1,-24 3,0-2,0-1,0-1,0-1,33-14,64-16,25 3,217-81,-279 86,2 4,179-27,-193 46,1 3,-1 3,0 4,91 15,134 9,-202-21,0 3,-2 5,1 4,-2 4,95 36,-110-30,2-4,0-3,146 18,131-18,-213-24,-1-7,274-54,-352 53,-1 2,1 4,86 4,68-3,-39-21,-116 13,118-5,50 5,-39 0,137-5,-318 15,414-31,-349 31,-1 4,1 2,113 24,146 65,-41-10,-231-68,39 10,149 17,-202-38,211 12,-182-17,9 0,145-16,-172 9,0 4,113 7,-88 1,67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42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1 385,'2'-3,"0"0,0 0,1 1,-1-1,1 1,0 0,-1 0,1 0,0 0,0 0,0 1,4-2,0-1,458-255,-308 179,-135 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4:08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129 344,'59'0,"0"-2,0-3,-1-3,0-2,0-2,-1-3,80-33,-112 38,1 1,0 1,0 1,1 1,-1 1,1 2,1 1,32 1,-8-2,-1-2,1-3,-1-1,81-27,-77 19,0 3,1 2,86-6,-58 12,84-16,-87 6,74-9,-135 24,-1 1,1 0,0 1,0 2,-1 0,23 6,33 13,137 34,391 94,-484-112,142 65,-160-60,2-5,181 43,31 3,-181-62,-14-4,-44-7,-1-3,1-4,108-7,-40 0,-28 5,127-4,-203-4,0-2,-1-1,0-2,-1-2,60-28,-70 29,16-7,77-45,-115 60,-1-1,1 1,-1-1,0-1,0 1,0-1,-1 1,1-2,-2 1,6-11,-7 15,-1-1,0 0,0 1,0-1,0 0,0 0,-1 0,1 1,-1-1,0 0,0 0,0 0,0 0,0 0,-1 0,1 0,-1 0,0 1,0-1,0 0,0 1,0-1,-1 0,1 1,-1-1,0 1,1 0,-4-3,-10-5,0 0,0 1,-1 0,-1 2,1 0,-1 0,-32-6,-30-13,66 21,-10-6,0 2,-1 0,0 2,0 0,-1 2,0 1,-41-2,16 7,15 0,1-1,-1-1,-67-13,58 8,1 1,-1 2,0 1,-48 6,-9-1,-75-11,-185-31,161 13,30 2,-44-4,-82 25,145 7,65-5,17-1,0 2,-1 4,1 2,-79 19,102-16,0-2,-1-2,-84-3,-18 2,-237 11,338-13,-83 16,34-3,-188 25,215-26,0 2,-73 29,-246 129,357-155,1 1,-38 34,-38 24,-74 29,343-214,8-6,-150 101,201-113,-180 105,1 1,1 3,68-18,-74 28,65-3,0 0,139-19,-138 20,145 8,-97 3,0 9,-14 0,-84-8,97 19,2 1,-88-15,65 18,-81-15,0-3,0-1,61 1,-279 16,159-23,-72 14,48-8,1-1,-1-2,-1-1,1-2,0-1,-55-6,27-6,-7-1,0 2,-91 0,85 10,25-1,0 2,-95 15,17 10,-31 1,119-23,1 2,0 2,1 2,-51 18,66-19,-1-2,0 0,0-2,-35 3,-47 10,-20 25,-21-16,127-23,-1 1,-24 10,29-9,0-1,-1 0,0-2,-20 3,3-5,-112 13,97-9,0-1,-68-5,-49 3,43 21,105-18,19-5,-1 0,1 0,-1 0,1 0,-1 1,1-1,0 0,-1 0,1 0,-1 0,1 0,0 1,-1-1,1 0,-1 0,1 1,0-1,-1 0,1 1,0-1,0 0,-1 1,1-1,0 0,0 1,0-1,-1 1,1-1,0 1,0-1,0 0,0 1,0-1,0 1,0-1,0 1,4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4:18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370 764,'248'1,"399"-4,-7-34,-180-1,-360 28,113-3,599 14,-730 2,91 17,22 1,458-16,-118-5,-487 3,-2 3,89 20,90 42,74 15,-202-66,0-5,0-3,1-5,169-15,-126-11,182-53,-178 39,10-3,437-85,-240 86,154-21,-352 40,-103 15,0-2,0-3,-1-1,0-3,54-21,-39 11,0 3,2 3,102-13,-101 18,26-1,-53 8,0-1,-1-2,60-20,-33 6,1 4,1 2,0 4,1 3,138-1,-138 10,1 3,-1 4,136 29,-202-35,281 82,-269-77,-1 2,0-1,0 2,-1 0,18 16,62 60,-71-64,-20-18,1 1,-1-1,0 1,0 0,0 0,-1 0,1 0,-1 0,0 0,0 1,0-1,-1 1,1 5,-1-8,-1 0,0 0,-1 0,1 1,0-1,-1 0,1 0,-1 0,1 0,-1 0,0 0,0 0,0 0,0 0,0-1,-1 1,1 0,-1-1,1 1,-1-1,1 1,-1-1,0 0,0 1,1-1,-1 0,0 0,0 0,0-1,0 1,-3 0,-36 13,17-6,0 1,-31 17,23-10,-1-1,0-1,-1-2,-38 8,-146 22,132-28,-103 13,93-16,-176 46,106-6,-133 39,249-76,20-4,-2-2,1-1,-1-1,-52 2,-5-4,-90 16,31-3,79-11,-270 20,-259 19,255-16,178-6,107-13,-81 5,83-11,-87 18,35-4,73-13,-283 33,242-33,-1-4,-88-8,70-3,0-3,-113-32,-37-33,-189-49,138 71,-32-7,269 54,-1 2,1 2,-114 8,59 0,-644-22,-170 10,540 12,365-3,-28-1,0 3,-72 11,-296 76,364-79,-1-2,-109 0,-19 1,-16 3,187-10,1 0,-1 1,-23 9,22-7,-1 0,0-1,-19 2,-614 28,640-34,0 0,-1 1,1-2,0 1,0-1,-10-2,17 2,0 1,1 0,-1-1,0 1,0-1,0 1,0-1,0 1,0-1,1 0,-1 1,0-1,1 0,-1 0,0 1,1-1,-1 0,1 0,-1 0,1 0,0 0,-1 0,1 0,0 0,0 0,-1 0,1 0,0 0,0 0,0 0,0 0,0 0,1 0,-1 0,0 0,0 0,1 0,-1 0,0 0,1 1,-1-1,1 0,-1 0,1 0,0 0,-1 1,1-1,1-1,24-39,-16 27,-1 0,-1 0,0-1,-1 0,0-1,-1 1,4-22,-6 22,0 0,1 1,1-1,0 1,1 0,0 1,1 0,1 0,16-19,12-8,58-49,-27 26,-46 41,-7 6,1 1,22-16,-31 27,0-1,0 1,1 1,-1-1,1 1,0 1,-1-1,1 1,13-1,133-16,146-14,28-6,-116 12,55 20,-78 5,462-18,-490 19,154 3,-257 4,81 18,-15-1,328 15,5-32,-122-4,-224 5,0 4,-1 5,-1 5,-1 4,121 46,-21 14,-116-44,132 38,-116-51,1-4,138 11,-196-32,1-2,0-2,64-9,-81 4,0-1,0-2,-1-2,-1-1,53-26,-28 8,2 2,1 3,66-18,-88 31,72-35,-85 34,1 1,1 1,0 1,0 1,44-7,136-14,25-2,385-75,-416 70,73-17,-52-10,169-39,-311 87,338-53,-386 67,0 1,0 2,0 1,0 1,47 12,153 53,-218-63,33 13,48 26,-56-25,79 28,391 126,-462-154,1-1,1-3,0-1,1-4,0-1,1-2,67-1,128-6,355-47,-502 37,-71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05F91-3DEE-4AA7-BCDF-73C25B504C8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31548-6AE5-42F2-A665-A807A4E91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1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5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7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5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1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5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7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0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0.png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0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61F-5D6E-6A99-E16A-001766B1D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3"/>
                </a:solidFill>
              </a:rPr>
              <a:t>Is there potential for California alfalfa production to be climate neutral?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C58F-B9C2-BE95-348E-913C68264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8117"/>
            <a:ext cx="9144000" cy="2077373"/>
          </a:xfrm>
        </p:spPr>
        <p:txBody>
          <a:bodyPr/>
          <a:lstStyle/>
          <a:p>
            <a:endParaRPr lang="en-US" sz="2800" b="1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Gina Nichols</a:t>
            </a:r>
            <a:r>
              <a:rPr lang="en-US" baseline="30000" dirty="0">
                <a:solidFill>
                  <a:schemeClr val="accent5"/>
                </a:solidFill>
              </a:rPr>
              <a:t>1,2</a:t>
            </a:r>
            <a:r>
              <a:rPr lang="en-US" dirty="0">
                <a:solidFill>
                  <a:schemeClr val="accent5"/>
                </a:solidFill>
              </a:rPr>
              <a:t>, Dan Putnam</a:t>
            </a:r>
            <a:r>
              <a:rPr lang="en-US" baseline="30000" dirty="0">
                <a:solidFill>
                  <a:schemeClr val="accent5"/>
                </a:solidFill>
              </a:rPr>
              <a:t>1</a:t>
            </a:r>
            <a:r>
              <a:rPr lang="en-US" dirty="0">
                <a:solidFill>
                  <a:schemeClr val="accent5"/>
                </a:solidFill>
              </a:rPr>
              <a:t>, Cameron Pittelkow</a:t>
            </a:r>
            <a:r>
              <a:rPr lang="en-US" baseline="30000" dirty="0">
                <a:solidFill>
                  <a:schemeClr val="accent5"/>
                </a:solidFill>
              </a:rPr>
              <a:t>1</a:t>
            </a:r>
          </a:p>
          <a:p>
            <a:r>
              <a:rPr lang="en-US" sz="1800" baseline="30000" dirty="0">
                <a:solidFill>
                  <a:schemeClr val="accent5"/>
                </a:solidFill>
              </a:rPr>
              <a:t>1</a:t>
            </a:r>
            <a:r>
              <a:rPr lang="en-US" sz="1800" dirty="0">
                <a:solidFill>
                  <a:schemeClr val="accent5"/>
                </a:solidFill>
              </a:rPr>
              <a:t>University of California, Davis </a:t>
            </a:r>
            <a:r>
              <a:rPr lang="en-US" sz="1800" baseline="30000" dirty="0">
                <a:solidFill>
                  <a:schemeClr val="accent5"/>
                </a:solidFill>
              </a:rPr>
              <a:t>2</a:t>
            </a:r>
            <a:r>
              <a:rPr lang="en-US" sz="1800" dirty="0">
                <a:solidFill>
                  <a:schemeClr val="accent5"/>
                </a:solidFill>
              </a:rPr>
              <a:t>The Land Institute</a:t>
            </a:r>
          </a:p>
          <a:p>
            <a:pPr algn="l"/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3D5C6-6D78-B777-F0C1-328CCB9D07EF}"/>
              </a:ext>
            </a:extLst>
          </p:cNvPr>
          <p:cNvSpPr txBox="1"/>
          <p:nvPr/>
        </p:nvSpPr>
        <p:spPr>
          <a:xfrm>
            <a:off x="0" y="6218757"/>
            <a:ext cx="7944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International Symposium on Sustainable Systems and Technology – ISSST 2023</a:t>
            </a:r>
          </a:p>
          <a:p>
            <a:pPr algn="l"/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June 2023, Ft. Collins CO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8212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5F88C2-1507-B22E-41C6-DAFEA6C0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430887"/>
            <a:chOff x="0" y="-32247"/>
            <a:chExt cx="12221164" cy="430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Data from Department of Water Resources 2018, Figure from Public Policy Institute of California Fact Sheet </a:t>
              </a:r>
            </a:p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https://cwc.ca.gov/-/media/CWC-Website/Files/Documents/2019/06_June/June2019_Item_12_Attach_2_PPICFactSheets.pdf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28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5F88C2-1507-B22E-41C6-DAFEA6C00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8C75CA-23E7-F209-CD82-16FC9CF21CBF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65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260A558E-1080-155A-14AE-DE45AB05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9" y="595116"/>
            <a:ext cx="4534215" cy="566776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95F8145-50B2-2850-0CA0-F808AD939DC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A2259D-043E-9B7D-497F-E94228BB59CD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C322DC-B739-3E40-AA53-BC0307490416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Data from NASS 2017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4AE266-784E-09F1-3676-B080A96E4CC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B84E2E-FF5A-3B4F-CE97-C11B6971C8A6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F14F71-D315-02EA-0293-684B2614FC61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15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D9F8BB4-3080-78B8-9979-2F48EDA4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9" y="595116"/>
            <a:ext cx="4534215" cy="5667768"/>
          </a:xfrm>
          <a:prstGeom prst="rect">
            <a:avLst/>
          </a:prstGeom>
        </p:spPr>
      </p:pic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A66AF4-E732-B740-57B7-6E13E8FA1045}"/>
              </a:ext>
            </a:extLst>
          </p:cNvPr>
          <p:cNvSpPr/>
          <p:nvPr/>
        </p:nvSpPr>
        <p:spPr>
          <a:xfrm>
            <a:off x="1861128" y="1112983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2FF535-36DC-E6BF-04CA-30D86FDC3481}"/>
              </a:ext>
            </a:extLst>
          </p:cNvPr>
          <p:cNvSpPr/>
          <p:nvPr/>
        </p:nvSpPr>
        <p:spPr>
          <a:xfrm>
            <a:off x="2528456" y="2660071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33E3E2-403F-B3B2-EF11-582C0D753EE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855CFF-4C04-4530-336F-898EA402D9F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6DB53-2690-D4FA-E367-7C6DF643158E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39BBD-62BC-612F-31E4-80675D7A72C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F27566-F7F1-922F-1466-F5C3DDCC2EF1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5E33D7-6731-C96F-4932-2AB3D77C6DE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49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00A14C-047B-EACC-0253-334318899FC6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F44158-D780-CB23-B06A-E6BAD6C6420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02448-4229-1805-6D67-8DDEEAAF6681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08D77-74AE-1EE9-8A30-21A4A55CEE7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B1FAF9-48C1-E34F-DF4F-70B8FD2AC4DD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164F15-DB16-C346-43A3-8CD01243647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" name="Picture 9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32FCA64-8FA4-717E-3ED8-BA3040FE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58" y="591133"/>
            <a:ext cx="4496262" cy="5620327"/>
          </a:xfrm>
          <a:prstGeom prst="rect">
            <a:avLst/>
          </a:prstGeom>
        </p:spPr>
      </p:pic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A66AF4-E732-B740-57B7-6E13E8FA1045}"/>
              </a:ext>
            </a:extLst>
          </p:cNvPr>
          <p:cNvSpPr/>
          <p:nvPr/>
        </p:nvSpPr>
        <p:spPr>
          <a:xfrm>
            <a:off x="1861128" y="1112983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2FF535-36DC-E6BF-04CA-30D86FDC3481}"/>
              </a:ext>
            </a:extLst>
          </p:cNvPr>
          <p:cNvSpPr/>
          <p:nvPr/>
        </p:nvSpPr>
        <p:spPr>
          <a:xfrm>
            <a:off x="2528456" y="2660071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71CEF-7BEE-E358-567A-001A1F0CA20A}"/>
              </a:ext>
            </a:extLst>
          </p:cNvPr>
          <p:cNvSpPr/>
          <p:nvPr/>
        </p:nvSpPr>
        <p:spPr>
          <a:xfrm>
            <a:off x="0" y="-32247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9552BD6B-3F93-DF3D-64C8-4E26573B8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33" y="311727"/>
            <a:ext cx="779318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7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2BA17EA-3860-B2C5-DEB0-7CFA496E7D68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99B7FC-68AA-EBCC-7F19-C5B496A3E603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9B7322-8E4C-F1B8-83AA-69E0D5687679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39BD-CA13-74E6-27F7-3E6CA21A383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0D1027-2BE0-DF6E-8B29-1EAF74882E1E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6A82D-4C8B-07CF-B8DD-F4D76043AB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" name="Picture 9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32FCA64-8FA4-717E-3ED8-BA3040FE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58" y="591133"/>
            <a:ext cx="4496262" cy="5620327"/>
          </a:xfrm>
          <a:prstGeom prst="rect">
            <a:avLst/>
          </a:prstGeom>
        </p:spPr>
      </p:pic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A66AF4-E732-B740-57B7-6E13E8FA1045}"/>
              </a:ext>
            </a:extLst>
          </p:cNvPr>
          <p:cNvSpPr/>
          <p:nvPr/>
        </p:nvSpPr>
        <p:spPr>
          <a:xfrm>
            <a:off x="1861128" y="1112983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2FF535-36DC-E6BF-04CA-30D86FDC3481}"/>
              </a:ext>
            </a:extLst>
          </p:cNvPr>
          <p:cNvSpPr/>
          <p:nvPr/>
        </p:nvSpPr>
        <p:spPr>
          <a:xfrm>
            <a:off x="2528456" y="2660071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EA79E548-912B-67FA-7324-0D5EF647D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33" y="311727"/>
            <a:ext cx="7793182" cy="62345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171CEF-7BEE-E358-567A-001A1F0CA20A}"/>
              </a:ext>
            </a:extLst>
          </p:cNvPr>
          <p:cNvSpPr/>
          <p:nvPr/>
        </p:nvSpPr>
        <p:spPr>
          <a:xfrm>
            <a:off x="4725" y="-47781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62961879-24BA-EED3-67D6-7F6AAB222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57" y="157000"/>
            <a:ext cx="8060548" cy="6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58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8" y="3889664"/>
            <a:ext cx="2987387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7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80" y="3903518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8" y="3889664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6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80" y="3903518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8" y="3889664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A7B60E61-9240-1B3B-08F1-B507B6D5D16C}"/>
              </a:ext>
            </a:extLst>
          </p:cNvPr>
          <p:cNvSpPr/>
          <p:nvPr/>
        </p:nvSpPr>
        <p:spPr>
          <a:xfrm>
            <a:off x="7794417" y="4682837"/>
            <a:ext cx="803564" cy="803564"/>
          </a:xfrm>
          <a:prstGeom prst="mathEqual">
            <a:avLst>
              <a:gd name="adj1" fmla="val 14325"/>
              <a:gd name="adj2" fmla="val 278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03167-B07C-C5D3-7EBD-B812AD908D4E}"/>
              </a:ext>
            </a:extLst>
          </p:cNvPr>
          <p:cNvSpPr txBox="1"/>
          <p:nvPr/>
        </p:nvSpPr>
        <p:spPr>
          <a:xfrm>
            <a:off x="8779881" y="4655129"/>
            <a:ext cx="307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rid of it. </a:t>
            </a:r>
          </a:p>
        </p:txBody>
      </p:sp>
    </p:spTree>
    <p:extLst>
      <p:ext uri="{BB962C8B-B14F-4D97-AF65-F5344CB8AC3E}">
        <p14:creationId xmlns:p14="http://schemas.microsoft.com/office/powerpoint/2010/main" val="4068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ifornia's Water Emergency: Satisfying The Thirst Of Almonds While The  Wells Of The People That Harvest Them Run Dry">
            <a:extLst>
              <a:ext uri="{FF2B5EF4-FFF2-40B4-BE49-F238E27FC236}">
                <a16:creationId xmlns:a16="http://schemas.microsoft.com/office/drawing/2014/main" id="{38CC272C-2BC5-5F27-0387-FB410415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975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DFD7EF-0637-5AC4-1CD9-76F3E7612528}"/>
              </a:ext>
            </a:extLst>
          </p:cNvPr>
          <p:cNvGrpSpPr/>
          <p:nvPr/>
        </p:nvGrpSpPr>
        <p:grpSpPr>
          <a:xfrm>
            <a:off x="0" y="-32247"/>
            <a:ext cx="12221164" cy="430887"/>
            <a:chOff x="0" y="-32247"/>
            <a:chExt cx="12221164" cy="430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7CA0EB-6DE8-A151-BBE4-827C502FD3A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328CE0-AFF3-C979-415E-DB0B364CE071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https://www.forbes.com/sites/chloesorvino/2022/09/22/california-farms-pump-water-to-feed-crops-amid-extreme-heat-and-drought-but-residents-wells-are-running-dry/?sh=6550a2cd6eac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DA6B8E-09AC-1817-63F4-419D9CFC2AE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B4B362-F0E5-D8BB-C41F-617D5D1CA4F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5F864E-926D-30FA-6A7E-9C1630C6D49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13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330E38-777E-2DCB-8C6B-53A3D7477365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99FDAE-0AE7-9954-0C81-282A494C854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3281D7-60AA-7129-5943-0D6F787E1AAD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EE428-CF1E-29F3-7F25-B677E0414A0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85C38-FF30-B86D-00D9-1CBB907DABCB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02343A-5AC8-FBA2-60F7-A7FFA90149F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D7BA6-08BF-58D7-253D-3F30DFD558C4}"/>
              </a:ext>
            </a:extLst>
          </p:cNvPr>
          <p:cNvSpPr txBox="1"/>
          <p:nvPr/>
        </p:nvSpPr>
        <p:spPr>
          <a:xfrm>
            <a:off x="1659138" y="3783173"/>
            <a:ext cx="1013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of the only wetland bird feeding areas left in California </a:t>
            </a:r>
            <a:r>
              <a:rPr lang="en-US" i="1" dirty="0">
                <a:solidFill>
                  <a:schemeClr val="accent3"/>
                </a:solidFill>
              </a:rPr>
              <a:t>(Bray &amp; </a:t>
            </a:r>
            <a:r>
              <a:rPr lang="en-US" i="1" dirty="0" err="1">
                <a:solidFill>
                  <a:schemeClr val="accent3"/>
                </a:solidFill>
              </a:rPr>
              <a:t>Klebenow</a:t>
            </a:r>
            <a:r>
              <a:rPr lang="en-US" i="1" dirty="0">
                <a:solidFill>
                  <a:schemeClr val="accent3"/>
                </a:solidFill>
              </a:rPr>
              <a:t> 1988)</a:t>
            </a:r>
            <a:endParaRPr lang="en-US" sz="2400" i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0398-3DB9-2633-8978-86B229C067F1}"/>
              </a:ext>
            </a:extLst>
          </p:cNvPr>
          <p:cNvSpPr txBox="1"/>
          <p:nvPr/>
        </p:nvSpPr>
        <p:spPr>
          <a:xfrm>
            <a:off x="4434892" y="5285489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Provides years without soil disturbance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5D4C-11B6-92B3-E0F1-FB66A8D43D5F}"/>
              </a:ext>
            </a:extLst>
          </p:cNvPr>
          <p:cNvSpPr txBox="1"/>
          <p:nvPr/>
        </p:nvSpPr>
        <p:spPr>
          <a:xfrm>
            <a:off x="2977508" y="4534331"/>
            <a:ext cx="861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Provides ‘free’ nitrogen to subsequent crop </a:t>
            </a:r>
            <a:r>
              <a:rPr lang="en-US" i="1" dirty="0">
                <a:solidFill>
                  <a:schemeClr val="accent3"/>
                </a:solidFill>
              </a:rPr>
              <a:t>(Putnam &amp; Pettygrove 2015)</a:t>
            </a:r>
            <a:endParaRPr lang="en-US" sz="2400" i="1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E8B6F-F588-DEED-32B1-E5FB5DF15A52}"/>
              </a:ext>
            </a:extLst>
          </p:cNvPr>
          <p:cNvSpPr txBox="1"/>
          <p:nvPr/>
        </p:nvSpPr>
        <p:spPr>
          <a:xfrm>
            <a:off x="5146308" y="6036647"/>
            <a:ext cx="469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water user </a:t>
            </a:r>
            <a:r>
              <a:rPr lang="en-US" i="1" dirty="0">
                <a:solidFill>
                  <a:schemeClr val="accent3"/>
                </a:solidFill>
              </a:rPr>
              <a:t>(Montazar et al. 2020)</a:t>
            </a:r>
            <a:endParaRPr lang="en-US" sz="2400" dirty="0"/>
          </a:p>
        </p:txBody>
      </p:sp>
      <p:pic>
        <p:nvPicPr>
          <p:cNvPr id="10" name="Picture 9" descr="A black silhouette of a state&#10;&#10;Description automatically generated with low confidence">
            <a:extLst>
              <a:ext uri="{FF2B5EF4-FFF2-40B4-BE49-F238E27FC236}">
                <a16:creationId xmlns:a16="http://schemas.microsoft.com/office/drawing/2014/main" id="{CEC6259D-47B6-4D01-5E97-8FCF7CF8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388" y="2716567"/>
            <a:ext cx="4257811" cy="42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330E38-777E-2DCB-8C6B-53A3D7477365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99FDAE-0AE7-9954-0C81-282A494C854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3281D7-60AA-7129-5943-0D6F787E1AAD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EE428-CF1E-29F3-7F25-B677E0414A0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85C38-FF30-B86D-00D9-1CBB907DABCB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02343A-5AC8-FBA2-60F7-A7FFA90149F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D7BA6-08BF-58D7-253D-3F30DFD558C4}"/>
              </a:ext>
            </a:extLst>
          </p:cNvPr>
          <p:cNvSpPr txBox="1"/>
          <p:nvPr/>
        </p:nvSpPr>
        <p:spPr>
          <a:xfrm>
            <a:off x="6572769" y="6031556"/>
            <a:ext cx="561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Yields are consistently twice the US average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0398-3DB9-2633-8978-86B229C067F1}"/>
              </a:ext>
            </a:extLst>
          </p:cNvPr>
          <p:cNvSpPr txBox="1"/>
          <p:nvPr/>
        </p:nvSpPr>
        <p:spPr>
          <a:xfrm>
            <a:off x="5001617" y="5143757"/>
            <a:ext cx="6509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Lower yield variability compared to rainfed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5D4C-11B6-92B3-E0F1-FB66A8D43D5F}"/>
              </a:ext>
            </a:extLst>
          </p:cNvPr>
          <p:cNvSpPr txBox="1"/>
          <p:nvPr/>
        </p:nvSpPr>
        <p:spPr>
          <a:xfrm>
            <a:off x="3936296" y="4255958"/>
            <a:ext cx="786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Close proximity to dairies lowers transportation requirements</a:t>
            </a:r>
          </a:p>
        </p:txBody>
      </p:sp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3956D37-B0A7-EB9B-5861-73EF9E5E4A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3856527"/>
            <a:ext cx="3693111" cy="25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96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75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7" y="3903517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7" y="3903518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03167-B07C-C5D3-7EBD-B812AD908D4E}"/>
              </a:ext>
            </a:extLst>
          </p:cNvPr>
          <p:cNvSpPr txBox="1"/>
          <p:nvPr/>
        </p:nvSpPr>
        <p:spPr>
          <a:xfrm>
            <a:off x="9427952" y="4313643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A11B4737-54CC-F66F-40BD-CFE7CF488154}"/>
              </a:ext>
            </a:extLst>
          </p:cNvPr>
          <p:cNvSpPr/>
          <p:nvPr/>
        </p:nvSpPr>
        <p:spPr>
          <a:xfrm>
            <a:off x="7988381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2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9ED3048F-A248-4B18-3DB5-14962319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13" y="3416310"/>
            <a:ext cx="4150200" cy="27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D0E43A-D07E-132B-B837-F6C6F08C73E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50D-0F82-8560-DF23-A8E4380A80DA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98CBFD-C3B0-4403-2A1D-A83DF8CF4D6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15B34-B8AC-3FFC-0BDC-56A9F153758E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8C09B-B8A3-1C28-A3FE-6909254AC20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D8D7D1-D3F0-3A71-B307-742C40475EF0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E210667-4ADB-1494-F964-BDE5835A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2" y="98556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Use Life Cycle Assessment methodologies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to estimate climate impacts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of California alfalfa production</a:t>
            </a:r>
          </a:p>
        </p:txBody>
      </p:sp>
    </p:spTree>
    <p:extLst>
      <p:ext uri="{BB962C8B-B14F-4D97-AF65-F5344CB8AC3E}">
        <p14:creationId xmlns:p14="http://schemas.microsoft.com/office/powerpoint/2010/main" val="14495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9ED3048F-A248-4B18-3DB5-14962319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13" y="3416310"/>
            <a:ext cx="4150200" cy="27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D0E43A-D07E-132B-B837-F6C6F08C73E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50D-0F82-8560-DF23-A8E4380A80DA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98CBFD-C3B0-4403-2A1D-A83DF8CF4D6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15B34-B8AC-3FFC-0BDC-56A9F153758E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8C09B-B8A3-1C28-A3FE-6909254AC20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D8D7D1-D3F0-3A71-B307-742C40475EF0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E210667-4ADB-1494-F964-BDE5835A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2" y="98556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Use Life Cycle Assessment methodologies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to estimate climate impacts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of California alfalfa production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A60BD-69DA-A192-B04B-71A293FD077F}"/>
              </a:ext>
            </a:extLst>
          </p:cNvPr>
          <p:cNvGrpSpPr/>
          <p:nvPr/>
        </p:nvGrpSpPr>
        <p:grpSpPr>
          <a:xfrm>
            <a:off x="4035802" y="3238662"/>
            <a:ext cx="4398622" cy="3094428"/>
            <a:chOff x="5344063" y="3776262"/>
            <a:chExt cx="4398622" cy="3094428"/>
          </a:xfrm>
        </p:grpSpPr>
        <p:pic>
          <p:nvPicPr>
            <p:cNvPr id="3" name="Picture 2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BBC2DAF9-A4B5-53EE-7AA4-24F884F3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23909" y="3151914"/>
              <a:ext cx="3081738" cy="4355814"/>
            </a:xfrm>
            <a:prstGeom prst="rect">
              <a:avLst/>
            </a:prstGeom>
          </p:spPr>
        </p:pic>
        <p:pic>
          <p:nvPicPr>
            <p:cNvPr id="5" name="Picture 4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F0ED8C86-2D20-1EF6-511E-4789E441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1101" y="3139224"/>
              <a:ext cx="3081738" cy="4355814"/>
            </a:xfrm>
            <a:prstGeom prst="rect">
              <a:avLst/>
            </a:prstGeom>
          </p:spPr>
        </p:pic>
        <p:pic>
          <p:nvPicPr>
            <p:cNvPr id="6" name="Picture 5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3282EF6C-710C-0C50-8D2D-8D26E7EC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02505" y="3139224"/>
              <a:ext cx="3081738" cy="4355814"/>
            </a:xfrm>
            <a:prstGeom prst="rect">
              <a:avLst/>
            </a:prstGeom>
          </p:spPr>
        </p:pic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AB9420-EA52-30CB-6FFD-913AB1AED900}"/>
              </a:ext>
            </a:extLst>
          </p:cNvPr>
          <p:cNvSpPr/>
          <p:nvPr/>
        </p:nvSpPr>
        <p:spPr>
          <a:xfrm>
            <a:off x="5750487" y="3343997"/>
            <a:ext cx="973819" cy="752647"/>
          </a:xfrm>
          <a:custGeom>
            <a:avLst/>
            <a:gdLst>
              <a:gd name="connsiteX0" fmla="*/ 59419 w 973819"/>
              <a:gd name="connsiteY0" fmla="*/ 0 h 752647"/>
              <a:gd name="connsiteX1" fmla="*/ 23107 w 973819"/>
              <a:gd name="connsiteY1" fmla="*/ 204667 h 752647"/>
              <a:gd name="connsiteX2" fmla="*/ 99032 w 973819"/>
              <a:gd name="connsiteY2" fmla="*/ 297098 h 752647"/>
              <a:gd name="connsiteX3" fmla="*/ 211269 w 973819"/>
              <a:gd name="connsiteY3" fmla="*/ 250882 h 752647"/>
              <a:gd name="connsiteX4" fmla="*/ 307000 w 973819"/>
              <a:gd name="connsiteY4" fmla="*/ 333409 h 752647"/>
              <a:gd name="connsiteX5" fmla="*/ 234377 w 973819"/>
              <a:gd name="connsiteY5" fmla="*/ 485259 h 752647"/>
              <a:gd name="connsiteX6" fmla="*/ 155151 w 973819"/>
              <a:gd name="connsiteY6" fmla="*/ 501765 h 752647"/>
              <a:gd name="connsiteX7" fmla="*/ 42914 w 973819"/>
              <a:gd name="connsiteY7" fmla="*/ 458851 h 752647"/>
              <a:gd name="connsiteX8" fmla="*/ 0 w 973819"/>
              <a:gd name="connsiteY8" fmla="*/ 511668 h 752647"/>
              <a:gd name="connsiteX9" fmla="*/ 59419 w 973819"/>
              <a:gd name="connsiteY9" fmla="*/ 696529 h 752647"/>
              <a:gd name="connsiteX10" fmla="*/ 300398 w 973819"/>
              <a:gd name="connsiteY10" fmla="*/ 719636 h 752647"/>
              <a:gd name="connsiteX11" fmla="*/ 373022 w 973819"/>
              <a:gd name="connsiteY11" fmla="*/ 666819 h 752647"/>
              <a:gd name="connsiteX12" fmla="*/ 323506 w 973819"/>
              <a:gd name="connsiteY12" fmla="*/ 557883 h 752647"/>
              <a:gd name="connsiteX13" fmla="*/ 412635 w 973819"/>
              <a:gd name="connsiteY13" fmla="*/ 472055 h 752647"/>
              <a:gd name="connsiteX14" fmla="*/ 551281 w 973819"/>
              <a:gd name="connsiteY14" fmla="*/ 495163 h 752647"/>
              <a:gd name="connsiteX15" fmla="*/ 594195 w 973819"/>
              <a:gd name="connsiteY15" fmla="*/ 614002 h 752647"/>
              <a:gd name="connsiteX16" fmla="*/ 544678 w 973819"/>
              <a:gd name="connsiteY16" fmla="*/ 673421 h 752647"/>
              <a:gd name="connsiteX17" fmla="*/ 719636 w 973819"/>
              <a:gd name="connsiteY17" fmla="*/ 736142 h 752647"/>
              <a:gd name="connsiteX18" fmla="*/ 973819 w 973819"/>
              <a:gd name="connsiteY18" fmla="*/ 752647 h 752647"/>
              <a:gd name="connsiteX19" fmla="*/ 934206 w 973819"/>
              <a:gd name="connsiteY19" fmla="*/ 478657 h 752647"/>
              <a:gd name="connsiteX20" fmla="*/ 884690 w 973819"/>
              <a:gd name="connsiteY20" fmla="*/ 439044 h 752647"/>
              <a:gd name="connsiteX21" fmla="*/ 782356 w 973819"/>
              <a:gd name="connsiteY21" fmla="*/ 505066 h 752647"/>
              <a:gd name="connsiteX22" fmla="*/ 736141 w 973819"/>
              <a:gd name="connsiteY22" fmla="*/ 445646 h 752647"/>
              <a:gd name="connsiteX23" fmla="*/ 716335 w 973819"/>
              <a:gd name="connsiteY23" fmla="*/ 290495 h 752647"/>
              <a:gd name="connsiteX24" fmla="*/ 772453 w 973819"/>
              <a:gd name="connsiteY24" fmla="*/ 204667 h 752647"/>
              <a:gd name="connsiteX25" fmla="*/ 884690 w 973819"/>
              <a:gd name="connsiteY25" fmla="*/ 260786 h 752647"/>
              <a:gd name="connsiteX26" fmla="*/ 934206 w 973819"/>
              <a:gd name="connsiteY26" fmla="*/ 174958 h 752647"/>
              <a:gd name="connsiteX27" fmla="*/ 907798 w 973819"/>
              <a:gd name="connsiteY27" fmla="*/ 6602 h 752647"/>
              <a:gd name="connsiteX28" fmla="*/ 59419 w 973819"/>
              <a:gd name="connsiteY28" fmla="*/ 0 h 7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73819" h="752647">
                <a:moveTo>
                  <a:pt x="59419" y="0"/>
                </a:moveTo>
                <a:lnTo>
                  <a:pt x="23107" y="204667"/>
                </a:lnTo>
                <a:lnTo>
                  <a:pt x="99032" y="297098"/>
                </a:lnTo>
                <a:lnTo>
                  <a:pt x="211269" y="250882"/>
                </a:lnTo>
                <a:lnTo>
                  <a:pt x="307000" y="333409"/>
                </a:lnTo>
                <a:lnTo>
                  <a:pt x="234377" y="485259"/>
                </a:lnTo>
                <a:lnTo>
                  <a:pt x="155151" y="501765"/>
                </a:lnTo>
                <a:lnTo>
                  <a:pt x="42914" y="458851"/>
                </a:lnTo>
                <a:lnTo>
                  <a:pt x="0" y="511668"/>
                </a:lnTo>
                <a:lnTo>
                  <a:pt x="59419" y="696529"/>
                </a:lnTo>
                <a:lnTo>
                  <a:pt x="300398" y="719636"/>
                </a:lnTo>
                <a:lnTo>
                  <a:pt x="373022" y="666819"/>
                </a:lnTo>
                <a:lnTo>
                  <a:pt x="323506" y="557883"/>
                </a:lnTo>
                <a:lnTo>
                  <a:pt x="412635" y="472055"/>
                </a:lnTo>
                <a:lnTo>
                  <a:pt x="551281" y="495163"/>
                </a:lnTo>
                <a:lnTo>
                  <a:pt x="594195" y="614002"/>
                </a:lnTo>
                <a:lnTo>
                  <a:pt x="544678" y="673421"/>
                </a:lnTo>
                <a:lnTo>
                  <a:pt x="719636" y="736142"/>
                </a:lnTo>
                <a:lnTo>
                  <a:pt x="973819" y="752647"/>
                </a:lnTo>
                <a:lnTo>
                  <a:pt x="934206" y="478657"/>
                </a:lnTo>
                <a:lnTo>
                  <a:pt x="884690" y="439044"/>
                </a:lnTo>
                <a:lnTo>
                  <a:pt x="782356" y="505066"/>
                </a:lnTo>
                <a:lnTo>
                  <a:pt x="736141" y="445646"/>
                </a:lnTo>
                <a:lnTo>
                  <a:pt x="716335" y="290495"/>
                </a:lnTo>
                <a:lnTo>
                  <a:pt x="772453" y="204667"/>
                </a:lnTo>
                <a:lnTo>
                  <a:pt x="884690" y="260786"/>
                </a:lnTo>
                <a:lnTo>
                  <a:pt x="934206" y="174958"/>
                </a:lnTo>
                <a:lnTo>
                  <a:pt x="907798" y="6602"/>
                </a:lnTo>
                <a:lnTo>
                  <a:pt x="59419" y="0"/>
                </a:lnTo>
                <a:close/>
              </a:path>
            </a:pathLst>
          </a:custGeom>
          <a:solidFill>
            <a:srgbClr val="9B3A00"/>
          </a:solidFill>
          <a:ln>
            <a:solidFill>
              <a:srgbClr val="9B3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2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1 hectare-year of land (carbon emissions)</a:t>
            </a:r>
          </a:p>
          <a:p>
            <a:pPr marL="0" indent="0">
              <a:buNone/>
            </a:pPr>
            <a:r>
              <a:rPr lang="en-US" dirty="0">
                <a:solidFill>
                  <a:srgbClr val="181717"/>
                </a:solidFill>
              </a:rPr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>
                <a:solidFill>
                  <a:srgbClr val="181717"/>
                </a:solidFill>
              </a:rPr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325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61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CH THE BUZZ – Dairy Alfalfa Doesn't Get to Bloom, but Beef Alfalfa Does.  Where to Put Your Bees is Simple. | Bee Culture">
            <a:extLst>
              <a:ext uri="{FF2B5EF4-FFF2-40B4-BE49-F238E27FC236}">
                <a16:creationId xmlns:a16="http://schemas.microsoft.com/office/drawing/2014/main" id="{BDA23744-91C7-7966-09D6-41901FC7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6" y="2826778"/>
            <a:ext cx="5572875" cy="37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EF4DD-7FF3-31D2-6A29-1501187A41C3}"/>
              </a:ext>
            </a:extLst>
          </p:cNvPr>
          <p:cNvSpPr txBox="1"/>
          <p:nvPr/>
        </p:nvSpPr>
        <p:spPr>
          <a:xfrm>
            <a:off x="-40667" y="6273225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https://www.beeculture.com/catch-the-buzz-dairy-alfalfa-doesnt-get-to-bloom-but-beef-alfalfa-does-where-to-put-your-bees-is-simple/</a:t>
            </a:r>
          </a:p>
        </p:txBody>
      </p:sp>
    </p:spTree>
    <p:extLst>
      <p:ext uri="{BB962C8B-B14F-4D97-AF65-F5344CB8AC3E}">
        <p14:creationId xmlns:p14="http://schemas.microsoft.com/office/powerpoint/2010/main" val="211597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003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23110-F465-DC97-8049-8C8BDCCE2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88" b="35384"/>
          <a:stretch/>
        </p:blipFill>
        <p:spPr>
          <a:xfrm>
            <a:off x="826700" y="532638"/>
            <a:ext cx="10538599" cy="5529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0709B-E5F5-37E4-9E88-D1D25E522A6B}"/>
              </a:ext>
            </a:extLst>
          </p:cNvPr>
          <p:cNvSpPr txBox="1"/>
          <p:nvPr/>
        </p:nvSpPr>
        <p:spPr>
          <a:xfrm>
            <a:off x="1480" y="6559692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3"/>
                </a:solidFill>
              </a:rPr>
              <a:t>https://coststudies.ucdavis.edu/en/current/commodity/alfalfa/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F771B6-A9EB-B902-C217-BA6C8CF4E117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D472AC-FBC6-EDA9-C319-5A55D4491CDC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F416D3-9C25-3F0A-C79A-E37308E9A490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420E19-B902-2BC5-BCDA-092D6C437298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9CB470-30B6-EEE0-28F1-8D8764CFCBED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CBB4F9-F03D-09C9-BF6F-E781392EB6F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98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7AD4D-FC74-3357-2C62-C02465D39139}"/>
              </a:ext>
            </a:extLst>
          </p:cNvPr>
          <p:cNvSpPr txBox="1"/>
          <p:nvPr/>
        </p:nvSpPr>
        <p:spPr>
          <a:xfrm>
            <a:off x="2489200" y="4161042"/>
            <a:ext cx="721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3C01A-4CD6-C185-697D-60FE2ADEAC78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66F525-1F1D-63C8-3D72-959AB100958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EC5226-BF94-9C14-498C-7871CCC49474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2C7CF0-FABD-14D3-0C29-10806BCAACFA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E1CCE-2F3A-F3F9-07A2-F6B5F0F16F9C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094554-D98A-6657-67CD-2A6942165BDF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02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Enterprise budgets, California Healthy Soils tool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241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46B2917F-50AA-E5B8-4FFC-672B695E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0" y="883717"/>
            <a:ext cx="4534215" cy="566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40AE3-0652-C1FE-00A4-ADC6D4CE4FC4}"/>
              </a:ext>
            </a:extLst>
          </p:cNvPr>
          <p:cNvSpPr txBox="1"/>
          <p:nvPr/>
        </p:nvSpPr>
        <p:spPr>
          <a:xfrm>
            <a:off x="2972652" y="1170387"/>
            <a:ext cx="324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 input, low yields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F578A-218D-4FFC-F806-C3853D91BEA4}"/>
              </a:ext>
            </a:extLst>
          </p:cNvPr>
          <p:cNvSpPr txBox="1"/>
          <p:nvPr/>
        </p:nvSpPr>
        <p:spPr>
          <a:xfrm>
            <a:off x="3756966" y="303335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 input, medium yields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4D4DE-1C71-DF38-E64B-0F856BBE08B5}"/>
              </a:ext>
            </a:extLst>
          </p:cNvPr>
          <p:cNvSpPr txBox="1"/>
          <p:nvPr/>
        </p:nvSpPr>
        <p:spPr>
          <a:xfrm>
            <a:off x="5618250" y="55045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 input, high yields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505976-0D6D-A7AD-E216-5757C077026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0A7BEB-A192-8FFF-896E-FF3A5DF7721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0E577-A44D-727D-EDA9-E2053950E8A0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420A72-0801-D392-DF9A-81D22E0B413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B84DF4-16AE-1FD3-FB32-A0AC204277D4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5E609-7BF5-5288-E3D1-11F7534E289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659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B8183B4-086F-5E02-0D1D-9C8D1C00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A02292-639D-AC33-887A-8B48D4D75393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0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1078788"/>
            <a:ext cx="8312744" cy="39350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37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B8183B4-086F-5E02-0D1D-9C8D1C00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A02292-639D-AC33-887A-8B48D4D75393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CDFA - OEFI - Healthy Soils Program">
            <a:extLst>
              <a:ext uri="{FF2B5EF4-FFF2-40B4-BE49-F238E27FC236}">
                <a16:creationId xmlns:a16="http://schemas.microsoft.com/office/drawing/2014/main" id="{2378743B-9988-F011-82ED-2C4214EA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03" y="1496628"/>
            <a:ext cx="7714180" cy="17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5A6243-9C6C-1F6A-6FB8-8A5E368679DF}"/>
              </a:ext>
            </a:extLst>
          </p:cNvPr>
          <p:cNvSpPr txBox="1"/>
          <p:nvPr/>
        </p:nvSpPr>
        <p:spPr>
          <a:xfrm>
            <a:off x="3439369" y="3352994"/>
            <a:ext cx="81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</p:spTree>
    <p:extLst>
      <p:ext uri="{BB962C8B-B14F-4D97-AF65-F5344CB8AC3E}">
        <p14:creationId xmlns:p14="http://schemas.microsoft.com/office/powerpoint/2010/main" val="1974926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1511028"/>
            <a:ext cx="8312744" cy="35027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55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C8F001-E6D7-C3C4-3BE5-D8B8DFB74207}"/>
              </a:ext>
            </a:extLst>
          </p:cNvPr>
          <p:cNvSpPr txBox="1"/>
          <p:nvPr/>
        </p:nvSpPr>
        <p:spPr>
          <a:xfrm>
            <a:off x="0" y="6533058"/>
            <a:ext cx="1165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https://www.channel.com/en-us/agronomy/determining_corn_fertilizer_requirements_following_an_alfalfa_crop.html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E4C19A-6BBF-6558-4219-BD69D1E31AEA}"/>
                  </a:ext>
                </a:extLst>
              </p14:cNvPr>
              <p14:cNvContentPartPr/>
              <p14:nvPr/>
            </p14:nvContentPartPr>
            <p14:xfrm>
              <a:off x="3018397" y="380670"/>
              <a:ext cx="2907720" cy="124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E4C19A-6BBF-6558-4219-BD69D1E31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4397" y="273030"/>
                <a:ext cx="301536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22EE41E-258E-3035-3AE7-C6EEFCF5CD99}"/>
              </a:ext>
            </a:extLst>
          </p:cNvPr>
          <p:cNvGrpSpPr/>
          <p:nvPr/>
        </p:nvGrpSpPr>
        <p:grpSpPr>
          <a:xfrm>
            <a:off x="0" y="480860"/>
            <a:ext cx="12192000" cy="3322595"/>
            <a:chOff x="0" y="1767702"/>
            <a:chExt cx="12192000" cy="33225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D1A3EA-791E-C6D3-5625-C76BDF35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67702"/>
              <a:ext cx="12192000" cy="33225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8A4019-52DD-1124-C895-9651AA461450}"/>
                    </a:ext>
                  </a:extLst>
                </p14:cNvPr>
                <p14:cNvContentPartPr/>
                <p14:nvPr/>
              </p14:nvContentPartPr>
              <p14:xfrm>
                <a:off x="4261477" y="4224750"/>
                <a:ext cx="5066640" cy="39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8A4019-52DD-1124-C895-9651AA4614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7837" y="4117110"/>
                  <a:ext cx="517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9BA7CD-6DA6-6C45-534C-81E6312F9AF4}"/>
                    </a:ext>
                  </a:extLst>
                </p14:cNvPr>
                <p14:cNvContentPartPr/>
                <p14:nvPr/>
              </p14:nvContentPartPr>
              <p14:xfrm>
                <a:off x="4962397" y="4229070"/>
                <a:ext cx="24840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9BA7CD-6DA6-6C45-534C-81E6312F9A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8757" y="4121430"/>
                  <a:ext cx="356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51CEE-1671-FB1E-376B-C29A6A0EF3A4}"/>
                    </a:ext>
                  </a:extLst>
                </p14:cNvPr>
                <p14:cNvContentPartPr/>
                <p14:nvPr/>
              </p14:nvContentPartPr>
              <p14:xfrm>
                <a:off x="9665437" y="3924150"/>
                <a:ext cx="2172600" cy="27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51CEE-1671-FB1E-376B-C29A6A0EF3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11797" y="3816510"/>
                  <a:ext cx="22802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16F6B2-F5AC-1DF5-3E49-4AD994F38AE0}"/>
                    </a:ext>
                  </a:extLst>
                </p14:cNvPr>
                <p14:cNvContentPartPr/>
                <p14:nvPr/>
              </p14:nvContentPartPr>
              <p14:xfrm>
                <a:off x="141637" y="4128270"/>
                <a:ext cx="4704480" cy="49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16F6B2-F5AC-1DF5-3E49-4AD994F38A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637" y="4020630"/>
                  <a:ext cx="4812120" cy="71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DCB9F85-2CD0-53B0-15E0-E3DE55E9A360}"/>
              </a:ext>
            </a:extLst>
          </p:cNvPr>
          <p:cNvSpPr txBox="1"/>
          <p:nvPr/>
        </p:nvSpPr>
        <p:spPr>
          <a:xfrm>
            <a:off x="0" y="4819646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Fully account for cropping system impacts </a:t>
            </a:r>
            <a:r>
              <a:rPr lang="en-US" sz="2000" i="1" dirty="0">
                <a:solidFill>
                  <a:schemeClr val="accent3"/>
                </a:solidFill>
              </a:rPr>
              <a:t>(</a:t>
            </a:r>
            <a:r>
              <a:rPr lang="en-US" sz="1600" i="1" dirty="0">
                <a:solidFill>
                  <a:schemeClr val="accent3"/>
                </a:solidFill>
              </a:rPr>
              <a:t>Costa et al. 2020 Int J LCA)</a:t>
            </a:r>
            <a:endParaRPr lang="en-US" sz="28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2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CH THE BUZZ – Dairy Alfalfa Doesn't Get to Bloom, but Beef Alfalfa Does.  Where to Put Your Bees is Simple. | Bee Culture">
            <a:extLst>
              <a:ext uri="{FF2B5EF4-FFF2-40B4-BE49-F238E27FC236}">
                <a16:creationId xmlns:a16="http://schemas.microsoft.com/office/drawing/2014/main" id="{BDA23744-91C7-7966-09D6-41901FC7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6" y="2826778"/>
            <a:ext cx="5572875" cy="37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1BB212-42E9-666F-E01A-B40E88B8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51" y="1825625"/>
            <a:ext cx="7043791" cy="3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94962F-BC0F-B9C8-DD91-8B01AFE2EF56}"/>
              </a:ext>
            </a:extLst>
          </p:cNvPr>
          <p:cNvSpPr txBox="1"/>
          <p:nvPr/>
        </p:nvSpPr>
        <p:spPr>
          <a:xfrm>
            <a:off x="6094288" y="6253178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https://westernagnetwork.com/premium-alfalfa-hay-delivered-by-amazon-prime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EF4DD-7FF3-31D2-6A29-1501187A41C3}"/>
              </a:ext>
            </a:extLst>
          </p:cNvPr>
          <p:cNvSpPr txBox="1"/>
          <p:nvPr/>
        </p:nvSpPr>
        <p:spPr>
          <a:xfrm>
            <a:off x="-40667" y="6273225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https://www.beeculture.com/catch-the-buzz-dairy-alfalfa-doesnt-get-to-bloom-but-beef-alfalfa-does-where-to-put-your-bees-is-simple/</a:t>
            </a:r>
          </a:p>
        </p:txBody>
      </p:sp>
    </p:spTree>
    <p:extLst>
      <p:ext uri="{BB962C8B-B14F-4D97-AF65-F5344CB8AC3E}">
        <p14:creationId xmlns:p14="http://schemas.microsoft.com/office/powerpoint/2010/main" val="203483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2383604"/>
            <a:ext cx="8312744" cy="26301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2876764"/>
            <a:ext cx="8312744" cy="2137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7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3308279"/>
            <a:ext cx="8312744" cy="17055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7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3698697"/>
            <a:ext cx="8312744" cy="1315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4130211"/>
            <a:ext cx="8312744" cy="8835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40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4519561"/>
            <a:ext cx="8312744" cy="494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3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EA396DDA-5189-4020-5FF6-D7AAE1C6C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06AB51-826D-DEF2-EC04-57588E0CB855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34E4947-8E47-A153-2B41-2637AE333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39" y="261610"/>
            <a:ext cx="731521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0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5839D652-ADC6-A7A0-BDDA-BDFEE24BA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387457" y="138163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0392C57C-24C2-7C06-658E-A7BE50352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4" y="201669"/>
            <a:ext cx="731521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8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rly Weaning Beef Calves - Beef2Live | Eat Beef * Live Better">
            <a:extLst>
              <a:ext uri="{FF2B5EF4-FFF2-40B4-BE49-F238E27FC236}">
                <a16:creationId xmlns:a16="http://schemas.microsoft.com/office/drawing/2014/main" id="{122C7BF8-4533-9188-8A40-085A12E4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3416300"/>
            <a:ext cx="54768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falfa hay price skyrockets - ANR News Blog - ANR Blogs">
            <a:extLst>
              <a:ext uri="{FF2B5EF4-FFF2-40B4-BE49-F238E27FC236}">
                <a16:creationId xmlns:a16="http://schemas.microsoft.com/office/drawing/2014/main" id="{AA79F8E8-8478-4883-5C8F-29629A46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" y="3429000"/>
            <a:ext cx="4819436" cy="30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419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98AF4A-DCE9-B639-EDC9-C952E79B8A97}"/>
              </a:ext>
            </a:extLst>
          </p:cNvPr>
          <p:cNvSpPr/>
          <p:nvPr/>
        </p:nvSpPr>
        <p:spPr>
          <a:xfrm>
            <a:off x="7661249" y="2958244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1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4340D24-90C7-A405-F44B-51C679B875C6}"/>
              </a:ext>
            </a:extLst>
          </p:cNvPr>
          <p:cNvSpPr/>
          <p:nvPr/>
        </p:nvSpPr>
        <p:spPr>
          <a:xfrm>
            <a:off x="3503487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957B15-E527-F19E-0C3A-3918E5ECFD47}"/>
              </a:ext>
            </a:extLst>
          </p:cNvPr>
          <p:cNvSpPr/>
          <p:nvPr/>
        </p:nvSpPr>
        <p:spPr>
          <a:xfrm>
            <a:off x="5577598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98AF4A-DCE9-B639-EDC9-C952E79B8A97}"/>
              </a:ext>
            </a:extLst>
          </p:cNvPr>
          <p:cNvSpPr/>
          <p:nvPr/>
        </p:nvSpPr>
        <p:spPr>
          <a:xfrm>
            <a:off x="7548233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79D23-6B5F-AAA7-80CD-726F0BACF1A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44B54-1ABC-1CF0-2507-8769CA7E79F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CB12CC-747C-E535-28EF-72573A698CB5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A02EA-E3CB-957F-D61D-CEE8782246B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36C88-769C-611D-E876-A283555E456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8C867-1E72-3D8A-16B0-9D8A88E2C164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392FD-7718-5703-632D-E8D7CE2BC452}"/>
              </a:ext>
            </a:extLst>
          </p:cNvPr>
          <p:cNvSpPr txBox="1"/>
          <p:nvPr/>
        </p:nvSpPr>
        <p:spPr>
          <a:xfrm>
            <a:off x="1252009" y="2178119"/>
            <a:ext cx="8713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“It shall be the goal of the State to transition to 100% zero-emission off-road vehicles and equipment by 2035 where feasible.”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183E4-CB1C-C500-0FE9-0AD53C690B39}"/>
              </a:ext>
            </a:extLst>
          </p:cNvPr>
          <p:cNvSpPr txBox="1"/>
          <p:nvPr/>
        </p:nvSpPr>
        <p:spPr>
          <a:xfrm>
            <a:off x="-1" y="6195109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https://www.gov.ca.gov/2020/09/23/governor-newsom-announces-california-will-phase-out-gasoline-powered-cars-drastically-reduce-demand-for-fossil-fuel-in-californias-fight-against-climate-change/</a:t>
            </a:r>
          </a:p>
        </p:txBody>
      </p:sp>
    </p:spTree>
    <p:extLst>
      <p:ext uri="{BB962C8B-B14F-4D97-AF65-F5344CB8AC3E}">
        <p14:creationId xmlns:p14="http://schemas.microsoft.com/office/powerpoint/2010/main" val="947505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79D23-6B5F-AAA7-80CD-726F0BACF1A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44B54-1ABC-1CF0-2507-8769CA7E79F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CB12CC-747C-E535-28EF-72573A698CB5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A02EA-E3CB-957F-D61D-CEE8782246B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36C88-769C-611D-E876-A283555E456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8C867-1E72-3D8A-16B0-9D8A88E2C164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3074" name="Picture 2" descr="Electric or Diesel irrigation pumps – what should I choose? | Rivulis">
            <a:extLst>
              <a:ext uri="{FF2B5EF4-FFF2-40B4-BE49-F238E27FC236}">
                <a16:creationId xmlns:a16="http://schemas.microsoft.com/office/drawing/2014/main" id="{0B0153A7-C526-BDD8-804B-433F7A2E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58"/>
            <a:ext cx="12192000" cy="60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046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8370976-8B70-B522-4ED3-A9195A1BB603}"/>
              </a:ext>
            </a:extLst>
          </p:cNvPr>
          <p:cNvSpPr txBox="1">
            <a:spLocks/>
          </p:cNvSpPr>
          <p:nvPr/>
        </p:nvSpPr>
        <p:spPr>
          <a:xfrm>
            <a:off x="846764" y="1299929"/>
            <a:ext cx="1079227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181717"/>
                </a:solidFill>
              </a:rPr>
              <a:t>General rule of thumb: CA alfalfa emits ~1 Mg net CO</a:t>
            </a:r>
            <a:r>
              <a:rPr lang="en-US" baseline="-25000" dirty="0">
                <a:solidFill>
                  <a:srgbClr val="181717"/>
                </a:solidFill>
              </a:rPr>
              <a:t>2</a:t>
            </a:r>
            <a:r>
              <a:rPr lang="en-US" dirty="0">
                <a:solidFill>
                  <a:srgbClr val="181717"/>
                </a:solidFill>
              </a:rPr>
              <a:t>e ha</a:t>
            </a:r>
            <a:r>
              <a:rPr lang="en-US" baseline="30000" dirty="0">
                <a:solidFill>
                  <a:srgbClr val="181717"/>
                </a:solidFill>
              </a:rPr>
              <a:t>-1</a:t>
            </a:r>
            <a:r>
              <a:rPr lang="en-US" dirty="0">
                <a:solidFill>
                  <a:srgbClr val="181717"/>
                </a:solidFill>
              </a:rPr>
              <a:t> yr</a:t>
            </a:r>
            <a:r>
              <a:rPr lang="en-US" baseline="30000" dirty="0">
                <a:solidFill>
                  <a:srgbClr val="181717"/>
                </a:solidFill>
              </a:rPr>
              <a:t>-1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181717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181717"/>
                </a:solidFill>
              </a:rPr>
              <a:t>The carbon sequestration piece of alfalfa is significant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Restricting access to surface water has significant impact on energy use/GHG emissions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Focus groups/surveys could help create scenarios that are meaningful to producers…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8EEF1-891B-C966-73C3-A39244BA563C}"/>
              </a:ext>
            </a:extLst>
          </p:cNvPr>
          <p:cNvGrpSpPr/>
          <p:nvPr/>
        </p:nvGrpSpPr>
        <p:grpSpPr>
          <a:xfrm>
            <a:off x="7508467" y="512220"/>
            <a:ext cx="4398622" cy="3094428"/>
            <a:chOff x="7508467" y="512220"/>
            <a:chExt cx="4398622" cy="3094428"/>
          </a:xfrm>
        </p:grpSpPr>
        <p:pic>
          <p:nvPicPr>
            <p:cNvPr id="10" name="Picture 2" descr="What is Flood Irrigation?">
              <a:extLst>
                <a:ext uri="{FF2B5EF4-FFF2-40B4-BE49-F238E27FC236}">
                  <a16:creationId xmlns:a16="http://schemas.microsoft.com/office/drawing/2014/main" id="{01521431-E8C1-80B6-5707-B83D47218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678" y="689868"/>
              <a:ext cx="4150200" cy="273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82DC45-706E-BB62-7D6A-D07536E89D98}"/>
                </a:ext>
              </a:extLst>
            </p:cNvPr>
            <p:cNvGrpSpPr/>
            <p:nvPr/>
          </p:nvGrpSpPr>
          <p:grpSpPr>
            <a:xfrm>
              <a:off x="7508467" y="512220"/>
              <a:ext cx="4398622" cy="3094428"/>
              <a:chOff x="5344063" y="3776262"/>
              <a:chExt cx="4398622" cy="3094428"/>
            </a:xfrm>
          </p:grpSpPr>
          <p:pic>
            <p:nvPicPr>
              <p:cNvPr id="12" name="Picture 11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43BE0FF0-B76A-BBE5-3316-1D929F681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023909" y="3151914"/>
                <a:ext cx="3081738" cy="435581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811A1E82-1F09-B683-9A97-D902B20AB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81101" y="3139224"/>
                <a:ext cx="3081738" cy="4355814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A88BB786-693E-FA67-C07A-BB712B9E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002505" y="3139224"/>
                <a:ext cx="3081738" cy="4355814"/>
              </a:xfrm>
              <a:prstGeom prst="rect">
                <a:avLst/>
              </a:prstGeom>
            </p:spPr>
          </p:pic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47457E-F792-3003-DC89-8964077DB178}"/>
                </a:ext>
              </a:extLst>
            </p:cNvPr>
            <p:cNvSpPr/>
            <p:nvPr/>
          </p:nvSpPr>
          <p:spPr>
            <a:xfrm>
              <a:off x="9223152" y="617555"/>
              <a:ext cx="973819" cy="752647"/>
            </a:xfrm>
            <a:custGeom>
              <a:avLst/>
              <a:gdLst>
                <a:gd name="connsiteX0" fmla="*/ 59419 w 973819"/>
                <a:gd name="connsiteY0" fmla="*/ 0 h 752647"/>
                <a:gd name="connsiteX1" fmla="*/ 23107 w 973819"/>
                <a:gd name="connsiteY1" fmla="*/ 204667 h 752647"/>
                <a:gd name="connsiteX2" fmla="*/ 99032 w 973819"/>
                <a:gd name="connsiteY2" fmla="*/ 297098 h 752647"/>
                <a:gd name="connsiteX3" fmla="*/ 211269 w 973819"/>
                <a:gd name="connsiteY3" fmla="*/ 250882 h 752647"/>
                <a:gd name="connsiteX4" fmla="*/ 307000 w 973819"/>
                <a:gd name="connsiteY4" fmla="*/ 333409 h 752647"/>
                <a:gd name="connsiteX5" fmla="*/ 234377 w 973819"/>
                <a:gd name="connsiteY5" fmla="*/ 485259 h 752647"/>
                <a:gd name="connsiteX6" fmla="*/ 155151 w 973819"/>
                <a:gd name="connsiteY6" fmla="*/ 501765 h 752647"/>
                <a:gd name="connsiteX7" fmla="*/ 42914 w 973819"/>
                <a:gd name="connsiteY7" fmla="*/ 458851 h 752647"/>
                <a:gd name="connsiteX8" fmla="*/ 0 w 973819"/>
                <a:gd name="connsiteY8" fmla="*/ 511668 h 752647"/>
                <a:gd name="connsiteX9" fmla="*/ 59419 w 973819"/>
                <a:gd name="connsiteY9" fmla="*/ 696529 h 752647"/>
                <a:gd name="connsiteX10" fmla="*/ 300398 w 973819"/>
                <a:gd name="connsiteY10" fmla="*/ 719636 h 752647"/>
                <a:gd name="connsiteX11" fmla="*/ 373022 w 973819"/>
                <a:gd name="connsiteY11" fmla="*/ 666819 h 752647"/>
                <a:gd name="connsiteX12" fmla="*/ 323506 w 973819"/>
                <a:gd name="connsiteY12" fmla="*/ 557883 h 752647"/>
                <a:gd name="connsiteX13" fmla="*/ 412635 w 973819"/>
                <a:gd name="connsiteY13" fmla="*/ 472055 h 752647"/>
                <a:gd name="connsiteX14" fmla="*/ 551281 w 973819"/>
                <a:gd name="connsiteY14" fmla="*/ 495163 h 752647"/>
                <a:gd name="connsiteX15" fmla="*/ 594195 w 973819"/>
                <a:gd name="connsiteY15" fmla="*/ 614002 h 752647"/>
                <a:gd name="connsiteX16" fmla="*/ 544678 w 973819"/>
                <a:gd name="connsiteY16" fmla="*/ 673421 h 752647"/>
                <a:gd name="connsiteX17" fmla="*/ 719636 w 973819"/>
                <a:gd name="connsiteY17" fmla="*/ 736142 h 752647"/>
                <a:gd name="connsiteX18" fmla="*/ 973819 w 973819"/>
                <a:gd name="connsiteY18" fmla="*/ 752647 h 752647"/>
                <a:gd name="connsiteX19" fmla="*/ 934206 w 973819"/>
                <a:gd name="connsiteY19" fmla="*/ 478657 h 752647"/>
                <a:gd name="connsiteX20" fmla="*/ 884690 w 973819"/>
                <a:gd name="connsiteY20" fmla="*/ 439044 h 752647"/>
                <a:gd name="connsiteX21" fmla="*/ 782356 w 973819"/>
                <a:gd name="connsiteY21" fmla="*/ 505066 h 752647"/>
                <a:gd name="connsiteX22" fmla="*/ 736141 w 973819"/>
                <a:gd name="connsiteY22" fmla="*/ 445646 h 752647"/>
                <a:gd name="connsiteX23" fmla="*/ 716335 w 973819"/>
                <a:gd name="connsiteY23" fmla="*/ 290495 h 752647"/>
                <a:gd name="connsiteX24" fmla="*/ 772453 w 973819"/>
                <a:gd name="connsiteY24" fmla="*/ 204667 h 752647"/>
                <a:gd name="connsiteX25" fmla="*/ 884690 w 973819"/>
                <a:gd name="connsiteY25" fmla="*/ 260786 h 752647"/>
                <a:gd name="connsiteX26" fmla="*/ 934206 w 973819"/>
                <a:gd name="connsiteY26" fmla="*/ 174958 h 752647"/>
                <a:gd name="connsiteX27" fmla="*/ 907798 w 973819"/>
                <a:gd name="connsiteY27" fmla="*/ 6602 h 752647"/>
                <a:gd name="connsiteX28" fmla="*/ 59419 w 973819"/>
                <a:gd name="connsiteY28" fmla="*/ 0 h 7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73819" h="752647">
                  <a:moveTo>
                    <a:pt x="59419" y="0"/>
                  </a:moveTo>
                  <a:lnTo>
                    <a:pt x="23107" y="204667"/>
                  </a:lnTo>
                  <a:lnTo>
                    <a:pt x="99032" y="297098"/>
                  </a:lnTo>
                  <a:lnTo>
                    <a:pt x="211269" y="250882"/>
                  </a:lnTo>
                  <a:lnTo>
                    <a:pt x="307000" y="333409"/>
                  </a:lnTo>
                  <a:lnTo>
                    <a:pt x="234377" y="485259"/>
                  </a:lnTo>
                  <a:lnTo>
                    <a:pt x="155151" y="501765"/>
                  </a:lnTo>
                  <a:lnTo>
                    <a:pt x="42914" y="458851"/>
                  </a:lnTo>
                  <a:lnTo>
                    <a:pt x="0" y="511668"/>
                  </a:lnTo>
                  <a:lnTo>
                    <a:pt x="59419" y="696529"/>
                  </a:lnTo>
                  <a:lnTo>
                    <a:pt x="300398" y="719636"/>
                  </a:lnTo>
                  <a:lnTo>
                    <a:pt x="373022" y="666819"/>
                  </a:lnTo>
                  <a:lnTo>
                    <a:pt x="323506" y="557883"/>
                  </a:lnTo>
                  <a:lnTo>
                    <a:pt x="412635" y="472055"/>
                  </a:lnTo>
                  <a:lnTo>
                    <a:pt x="551281" y="495163"/>
                  </a:lnTo>
                  <a:lnTo>
                    <a:pt x="594195" y="614002"/>
                  </a:lnTo>
                  <a:lnTo>
                    <a:pt x="544678" y="673421"/>
                  </a:lnTo>
                  <a:lnTo>
                    <a:pt x="719636" y="736142"/>
                  </a:lnTo>
                  <a:lnTo>
                    <a:pt x="973819" y="752647"/>
                  </a:lnTo>
                  <a:lnTo>
                    <a:pt x="934206" y="478657"/>
                  </a:lnTo>
                  <a:lnTo>
                    <a:pt x="884690" y="439044"/>
                  </a:lnTo>
                  <a:lnTo>
                    <a:pt x="782356" y="505066"/>
                  </a:lnTo>
                  <a:lnTo>
                    <a:pt x="736141" y="445646"/>
                  </a:lnTo>
                  <a:lnTo>
                    <a:pt x="716335" y="290495"/>
                  </a:lnTo>
                  <a:lnTo>
                    <a:pt x="772453" y="204667"/>
                  </a:lnTo>
                  <a:lnTo>
                    <a:pt x="884690" y="260786"/>
                  </a:lnTo>
                  <a:lnTo>
                    <a:pt x="934206" y="174958"/>
                  </a:lnTo>
                  <a:lnTo>
                    <a:pt x="907798" y="6602"/>
                  </a:lnTo>
                  <a:lnTo>
                    <a:pt x="59419" y="0"/>
                  </a:lnTo>
                  <a:close/>
                </a:path>
              </a:pathLst>
            </a:custGeom>
            <a:solidFill>
              <a:srgbClr val="9B3A00"/>
            </a:solidFill>
            <a:ln>
              <a:solidFill>
                <a:srgbClr val="9B3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360B-78CC-5BDB-E27F-C557CE62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644"/>
            <a:ext cx="658886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General rule of thumb: CA alfalfa emits ~1 Mg net CO</a:t>
            </a:r>
            <a:r>
              <a:rPr lang="en-US" baseline="-25000" dirty="0"/>
              <a:t>2</a:t>
            </a:r>
            <a:r>
              <a:rPr lang="en-US" dirty="0"/>
              <a:t>e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assumed carbon sequestration piece of alfalfa is significant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1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0307EB-8EC8-FCD3-067F-ADAB6FC294D8}"/>
              </a:ext>
            </a:extLst>
          </p:cNvPr>
          <p:cNvGraphicFramePr>
            <a:graphicFrameLocks noGrp="1"/>
          </p:cNvGraphicFramePr>
          <p:nvPr/>
        </p:nvGraphicFramePr>
        <p:xfrm>
          <a:off x="556334" y="1493520"/>
          <a:ext cx="1107933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552">
                  <a:extLst>
                    <a:ext uri="{9D8B030D-6E8A-4147-A177-3AD203B41FA5}">
                      <a16:colId xmlns:a16="http://schemas.microsoft.com/office/drawing/2014/main" val="706441838"/>
                    </a:ext>
                  </a:extLst>
                </a:gridCol>
                <a:gridCol w="4258696">
                  <a:extLst>
                    <a:ext uri="{9D8B030D-6E8A-4147-A177-3AD203B41FA5}">
                      <a16:colId xmlns:a16="http://schemas.microsoft.com/office/drawing/2014/main" val="3735538969"/>
                    </a:ext>
                  </a:extLst>
                </a:gridCol>
                <a:gridCol w="3740084">
                  <a:extLst>
                    <a:ext uri="{9D8B030D-6E8A-4147-A177-3AD203B41FA5}">
                      <a16:colId xmlns:a16="http://schemas.microsoft.com/office/drawing/2014/main" val="3355562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Souce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2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Fertilizers, pesticides, 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GREET, NRCS, </a:t>
                      </a:r>
                      <a:r>
                        <a:rPr lang="en-US" sz="2000" dirty="0" err="1"/>
                        <a:t>Audsley</a:t>
                      </a:r>
                      <a:r>
                        <a:rPr lang="en-US" sz="2000" dirty="0"/>
                        <a:t> et al. 2009)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54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Fuel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Diesel, propane, 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05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Growing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Imperial County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Soil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Soil N</a:t>
                      </a:r>
                      <a:r>
                        <a:rPr lang="en-US" sz="2000" baseline="-25000" dirty="0"/>
                        <a:t>2</a:t>
                      </a:r>
                      <a:r>
                        <a:rPr lang="en-US" sz="2000" dirty="0"/>
                        <a:t>O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IPCC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52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Soil carbon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</a:t>
                      </a:r>
                      <a:r>
                        <a:rPr lang="en-US" sz="2000" baseline="-25000" dirty="0"/>
                        <a:t>2</a:t>
                      </a:r>
                      <a:r>
                        <a:rPr lang="en-US" sz="2000" dirty="0"/>
                        <a:t> sequestration/emissions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California Healthy Soils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5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fertilizer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manufacturing of fertility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GREET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soil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soil N</a:t>
                      </a:r>
                      <a:r>
                        <a:rPr lang="en-US" sz="2000" b="1" baseline="-25000" dirty="0"/>
                        <a:t>2</a:t>
                      </a:r>
                      <a:r>
                        <a:rPr lang="en-US" sz="2000" b="1" dirty="0"/>
                        <a:t>O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IPCC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468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2D6AE48-074B-4C75-536E-C247838E7F23}"/>
              </a:ext>
            </a:extLst>
          </p:cNvPr>
          <p:cNvSpPr/>
          <p:nvPr/>
        </p:nvSpPr>
        <p:spPr>
          <a:xfrm>
            <a:off x="544419" y="3885164"/>
            <a:ext cx="11079332" cy="1083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B2FDC-59AF-04D5-BD64-1F650C7F4E39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307E0-5ECC-42E0-D4A0-1E3B34695EF4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D83BBA-7F67-D600-5738-65E9D09A990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92463D-242F-7439-365B-802061AACA3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5773D-01DC-CA1B-F9CD-3B428B032755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4B8318-7C4F-7673-A7C2-AEF050EAD5A1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B91429-B042-8433-F161-98FE034261C3}"/>
              </a:ext>
            </a:extLst>
          </p:cNvPr>
          <p:cNvSpPr txBox="1"/>
          <p:nvPr/>
        </p:nvSpPr>
        <p:spPr>
          <a:xfrm>
            <a:off x="554323" y="698383"/>
            <a:ext cx="6112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Impact factors: </a:t>
            </a:r>
          </a:p>
        </p:txBody>
      </p:sp>
    </p:spTree>
    <p:extLst>
      <p:ext uri="{BB962C8B-B14F-4D97-AF65-F5344CB8AC3E}">
        <p14:creationId xmlns:p14="http://schemas.microsoft.com/office/powerpoint/2010/main" val="1560484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7AD4D-FC74-3357-2C62-C02465D39139}"/>
              </a:ext>
            </a:extLst>
          </p:cNvPr>
          <p:cNvSpPr txBox="1"/>
          <p:nvPr/>
        </p:nvSpPr>
        <p:spPr>
          <a:xfrm>
            <a:off x="2489200" y="4161042"/>
            <a:ext cx="721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8112F4-64BE-F309-DD69-448734AC510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1399BA-70BD-45C2-14FF-EC6B063E2872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4B5050-8000-FDE5-4EE7-8B20A190110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F5136F-E3E0-E7BF-A7EC-F088583AC768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38CA9-DCD5-C36D-932D-73258BB7A2B6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11803A-08B2-E5F9-1AB6-80DF50D87A12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883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5A137-893E-E999-0A35-4A63CDEEB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1638354"/>
            <a:ext cx="8963602" cy="47624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94A6D4-1A3B-AA84-4BFC-BFD5EB3DBCB3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868FA7-D7EC-3777-0AA4-887E92AB989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4C87F1-3FDE-DC4D-E6C9-F75068BBB066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B7D430-E9E1-2E11-BF0F-7548B5D1F2F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5C9F7-E530-2966-9210-A29E4B57044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FA100-5681-23E9-33F0-FEA6A5AA2A0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865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B1301-AE85-B551-6F3E-D1376DFE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pic>
        <p:nvPicPr>
          <p:cNvPr id="3" name="Picture 2" descr="CDFA - OEFI - Healthy Soils Program">
            <a:extLst>
              <a:ext uri="{FF2B5EF4-FFF2-40B4-BE49-F238E27FC236}">
                <a16:creationId xmlns:a16="http://schemas.microsoft.com/office/drawing/2014/main" id="{360C4868-5531-A024-92B3-039FAE0F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BE774D-80B5-14C5-AE42-993C6754A7D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1D5737-3098-2313-8157-985EF0FA4CF4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BD08B7-08C8-4F67-0552-6A249DB20909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F41ED4-47C3-1BED-4C1D-FE1660A12409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389CCB-E31B-4DD4-2165-590E25CD91BD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C1A7A7-3B5A-5125-362A-9FC5F0E2E167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678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6C961-926B-0FB5-72AF-59F2F31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65D3A-CC4A-384C-46C7-A573120272C1}"/>
              </a:ext>
            </a:extLst>
          </p:cNvPr>
          <p:cNvSpPr txBox="1"/>
          <p:nvPr/>
        </p:nvSpPr>
        <p:spPr>
          <a:xfrm>
            <a:off x="468959" y="1400175"/>
            <a:ext cx="5482029" cy="25545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Decrease fallow frequency or add perennial crops to rotations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97F800-5385-404F-321A-A6F0D7764F6F}"/>
              </a:ext>
            </a:extLst>
          </p:cNvPr>
          <p:cNvSpPr/>
          <p:nvPr/>
        </p:nvSpPr>
        <p:spPr>
          <a:xfrm rot="5400000">
            <a:off x="4618182" y="3735406"/>
            <a:ext cx="942109" cy="73499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572538-B157-DC43-7C73-7ED3F51465B3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5B3B41-03E9-5B3A-2B3F-8AB8F6B2EB12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3DF65-A9FC-6912-4197-D2E01C28FF3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3F23F-A539-EA1B-222D-0EF285A75F9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EEF3BD-D690-E6C3-9B88-957493743AE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ADD80-B4C1-7516-3A6C-A374B36AE5FB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16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3BE-6EB3-7F32-9D3F-36F201ADB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Narrow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Not a great crop for California.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11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6C961-926B-0FB5-72AF-59F2F31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D2E40E6-676D-8F96-0BBF-3C87D7680576}"/>
              </a:ext>
            </a:extLst>
          </p:cNvPr>
          <p:cNvSpPr/>
          <p:nvPr/>
        </p:nvSpPr>
        <p:spPr>
          <a:xfrm>
            <a:off x="5652654" y="3122595"/>
            <a:ext cx="3140364" cy="22160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4772-A6A5-729E-58A1-626CB8C5F401}"/>
              </a:ext>
            </a:extLst>
          </p:cNvPr>
          <p:cNvSpPr txBox="1"/>
          <p:nvPr/>
        </p:nvSpPr>
        <p:spPr>
          <a:xfrm>
            <a:off x="348886" y="1796414"/>
            <a:ext cx="5482029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Sequester carbon and reduce nitrous oxide emissions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C306C9E-A611-6AFB-28C1-6EAA9B928C3F}"/>
              </a:ext>
            </a:extLst>
          </p:cNvPr>
          <p:cNvSpPr/>
          <p:nvPr/>
        </p:nvSpPr>
        <p:spPr>
          <a:xfrm rot="1411321">
            <a:off x="5190203" y="3586461"/>
            <a:ext cx="942109" cy="73499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7582C-1009-7BCE-10B6-4DCF3E8618D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2FF4D9-C13D-2982-5291-AC0E3829973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7EE13-4825-75F2-A772-95C7A554523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E523C-156D-C3B9-EEAC-D4B2A8A2D5A7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70D661-EFD1-1E5E-24E7-CF5A7ED427A3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F9FD9F-5AF0-5539-D3E0-2127E5853B07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5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3BE-6EB3-7F32-9D3F-36F201ADB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Narrow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Not a great crop for California.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Broader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Is that true?</a:t>
            </a:r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86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905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Palett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B7C2"/>
      </a:accent1>
      <a:accent2>
        <a:srgbClr val="024B79"/>
      </a:accent2>
      <a:accent3>
        <a:srgbClr val="FFAD48"/>
      </a:accent3>
      <a:accent4>
        <a:srgbClr val="BA5800"/>
      </a:accent4>
      <a:accent5>
        <a:srgbClr val="F2CC86"/>
      </a:accent5>
      <a:accent6>
        <a:srgbClr val="D58C2E"/>
      </a:accent6>
      <a:hlink>
        <a:srgbClr val="FFAD4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</TotalTime>
  <Words>1169</Words>
  <Application>Microsoft Office PowerPoint</Application>
  <PresentationFormat>Widescreen</PresentationFormat>
  <Paragraphs>386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Is there potential for California alfalfa production to be climate neutral?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Life Cycle Assessment methodologies  to estimate climate impacts  of California alfalfa production</vt:lpstr>
      <vt:lpstr>Use Life Cycle Assessment methodologies  to estimate climate impacts  of California alfalfa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Nichols</dc:creator>
  <cp:lastModifiedBy>Gina Nichols</cp:lastModifiedBy>
  <cp:revision>15</cp:revision>
  <dcterms:created xsi:type="dcterms:W3CDTF">2023-05-11T16:28:45Z</dcterms:created>
  <dcterms:modified xsi:type="dcterms:W3CDTF">2023-06-14T02:50:42Z</dcterms:modified>
</cp:coreProperties>
</file>